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Q6BrBv03BaT5k6Ouc5egtXHM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f6d8155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2f6d815594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f6d81559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2f6d815594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f6d8155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2f6d815594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ca90067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fca90067a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ca9006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fca90067a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ca90067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fca90067a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ca90067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fca90067a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f6d8155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2f6d815594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6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5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" type="body"/>
          </p:nvPr>
        </p:nvSpPr>
        <p:spPr>
          <a:xfrm rot="5400000">
            <a:off x="2133601" y="-141287"/>
            <a:ext cx="5037137" cy="8237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type="title"/>
          </p:nvPr>
        </p:nvSpPr>
        <p:spPr>
          <a:xfrm rot="5400000">
            <a:off x="4905375" y="2390775"/>
            <a:ext cx="6324600" cy="215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6"/>
          <p:cNvSpPr txBox="1"/>
          <p:nvPr>
            <p:ph idx="1" type="body"/>
          </p:nvPr>
        </p:nvSpPr>
        <p:spPr>
          <a:xfrm rot="5400000">
            <a:off x="523875" y="314325"/>
            <a:ext cx="6324600" cy="6305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7"/>
          <p:cNvSpPr txBox="1"/>
          <p:nvPr>
            <p:ph type="title"/>
          </p:nvPr>
        </p:nvSpPr>
        <p:spPr>
          <a:xfrm>
            <a:off x="1447800" y="304800"/>
            <a:ext cx="76962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7"/>
          <p:cNvSpPr txBox="1"/>
          <p:nvPr>
            <p:ph idx="1" type="body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2" type="body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8"/>
          <p:cNvSpPr txBox="1"/>
          <p:nvPr>
            <p:ph idx="1" type="body"/>
          </p:nvPr>
        </p:nvSpPr>
        <p:spPr>
          <a:xfrm>
            <a:off x="533400" y="304800"/>
            <a:ext cx="86106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9"/>
          <p:cNvSpPr txBox="1"/>
          <p:nvPr>
            <p:ph type="title"/>
          </p:nvPr>
        </p:nvSpPr>
        <p:spPr>
          <a:xfrm>
            <a:off x="1447800" y="304800"/>
            <a:ext cx="76962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9"/>
          <p:cNvSpPr/>
          <p:nvPr>
            <p:ph idx="2" type="chart"/>
          </p:nvPr>
        </p:nvSpPr>
        <p:spPr>
          <a:xfrm>
            <a:off x="533400" y="13716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/>
          <p:nvPr>
            <p:ph type="title"/>
          </p:nvPr>
        </p:nvSpPr>
        <p:spPr>
          <a:xfrm>
            <a:off x="1447800" y="304800"/>
            <a:ext cx="76962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" type="body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70"/>
          <p:cNvSpPr/>
          <p:nvPr>
            <p:ph idx="2" type="chart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1"/>
          <p:cNvSpPr txBox="1"/>
          <p:nvPr>
            <p:ph type="title"/>
          </p:nvPr>
        </p:nvSpPr>
        <p:spPr>
          <a:xfrm>
            <a:off x="1447800" y="304800"/>
            <a:ext cx="76962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" type="body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2" type="body"/>
          </p:nvPr>
        </p:nvSpPr>
        <p:spPr>
          <a:xfrm>
            <a:off x="4838700" y="1371600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3" type="body"/>
          </p:nvPr>
        </p:nvSpPr>
        <p:spPr>
          <a:xfrm>
            <a:off x="4838700" y="4076700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/>
          <p:nvPr>
            <p:ph type="title"/>
          </p:nvPr>
        </p:nvSpPr>
        <p:spPr>
          <a:xfrm>
            <a:off x="1524000" y="228600"/>
            <a:ext cx="693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" type="body"/>
          </p:nvPr>
        </p:nvSpPr>
        <p:spPr>
          <a:xfrm>
            <a:off x="533400" y="1458913"/>
            <a:ext cx="8237538" cy="5037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type="title"/>
          </p:nvPr>
        </p:nvSpPr>
        <p:spPr>
          <a:xfrm>
            <a:off x="1447800" y="304800"/>
            <a:ext cx="76962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" type="body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2" type="body"/>
          </p:nvPr>
        </p:nvSpPr>
        <p:spPr>
          <a:xfrm>
            <a:off x="4838700" y="1371600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3" type="body"/>
          </p:nvPr>
        </p:nvSpPr>
        <p:spPr>
          <a:xfrm>
            <a:off x="4838700" y="4076700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29" name="Google Shape;29;p5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" type="body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6" name="Google Shape;36;p60"/>
          <p:cNvSpPr txBox="1"/>
          <p:nvPr>
            <p:ph idx="2" type="body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0" name="Google Shape;40;p6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1" name="Google Shape;41;p6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2" name="Google Shape;42;p6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152400">
            <a:solidFill>
              <a:srgbClr val="DC9C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p50"/>
          <p:cNvSpPr/>
          <p:nvPr/>
        </p:nvSpPr>
        <p:spPr>
          <a:xfrm>
            <a:off x="-76200" y="479425"/>
            <a:ext cx="9296400" cy="685800"/>
          </a:xfrm>
          <a:prstGeom prst="rect">
            <a:avLst/>
          </a:prstGeom>
          <a:solidFill>
            <a:srgbClr val="9F03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NG_SEAL_RedGray" id="12" name="Google Shape;12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327025"/>
            <a:ext cx="1063625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0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" type="body"/>
          </p:nvPr>
        </p:nvSpPr>
        <p:spPr>
          <a:xfrm>
            <a:off x="533400" y="1458913"/>
            <a:ext cx="8237538" cy="5037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F0305"/>
          </a:solidFill>
          <a:ln cap="flat" cmpd="sng" w="152400">
            <a:solidFill>
              <a:srgbClr val="DDA03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445" y="1981200"/>
            <a:ext cx="468335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981200"/>
            <a:ext cx="4628354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"/>
          <p:cNvCxnSpPr/>
          <p:nvPr/>
        </p:nvCxnSpPr>
        <p:spPr>
          <a:xfrm>
            <a:off x="76200" y="1981200"/>
            <a:ext cx="8991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"/>
          <p:cNvCxnSpPr/>
          <p:nvPr/>
        </p:nvCxnSpPr>
        <p:spPr>
          <a:xfrm>
            <a:off x="76200" y="5562600"/>
            <a:ext cx="8991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ENG_SEAL_RedGray"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960" y="4953000"/>
            <a:ext cx="1196975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0" y="76200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182563"/>
            <a:ext cx="7772400" cy="1798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888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IEEE x FSAE Altium Workshop Week 2: Introduction to Printed Circuit Board Design (Power Supply)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84475" y="5633898"/>
            <a:ext cx="77724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Hosted by: Nick Howard &amp; Adrian Sucahyo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"/>
          <p:cNvSpPr txBox="1"/>
          <p:nvPr>
            <p:ph type="title"/>
          </p:nvPr>
        </p:nvSpPr>
        <p:spPr>
          <a:xfrm>
            <a:off x="1447800" y="514350"/>
            <a:ext cx="74247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68" name="Google Shape;168;p48"/>
          <p:cNvSpPr txBox="1"/>
          <p:nvPr>
            <p:ph idx="1" type="body"/>
          </p:nvPr>
        </p:nvSpPr>
        <p:spPr>
          <a:xfrm>
            <a:off x="521230" y="1541354"/>
            <a:ext cx="44187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f6d815594_0_11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Download Today’s Project Files</a:t>
            </a:r>
            <a:endParaRPr/>
          </a:p>
        </p:txBody>
      </p:sp>
      <p:sp>
        <p:nvSpPr>
          <p:cNvPr id="174" name="Google Shape;174;g32f6d815594_0_11"/>
          <p:cNvSpPr txBox="1"/>
          <p:nvPr>
            <p:ph idx="1" type="body"/>
          </p:nvPr>
        </p:nvSpPr>
        <p:spPr>
          <a:xfrm>
            <a:off x="521225" y="1541350"/>
            <a:ext cx="7923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Navigate to the workshop GitHub and download today’s files listed under </a:t>
            </a:r>
            <a:r>
              <a:rPr b="1" lang="en-US" sz="1800"/>
              <a:t>W</a:t>
            </a:r>
            <a:r>
              <a:rPr b="1" lang="en-US" sz="1800"/>
              <a:t>eek02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75" name="Google Shape;175;g32f6d815594_0_11"/>
          <p:cNvSpPr/>
          <p:nvPr/>
        </p:nvSpPr>
        <p:spPr>
          <a:xfrm>
            <a:off x="2848429" y="6116310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2f6d815594_0_11"/>
          <p:cNvSpPr txBox="1"/>
          <p:nvPr/>
        </p:nvSpPr>
        <p:spPr>
          <a:xfrm>
            <a:off x="396300" y="2855325"/>
            <a:ext cx="82509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https://github.com/AdrianSucahyo/IEEE-PCB-Workshop-Resources-2025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6566" l="3368" r="8205" t="6575"/>
          <a:stretch/>
        </p:blipFill>
        <p:spPr>
          <a:xfrm>
            <a:off x="5147525" y="3793167"/>
            <a:ext cx="3375350" cy="24603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Quick Note: Capacitors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819129" y="6253560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Eric Schrader &amp; Sierra Circuits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https://www.protoexpress.com/blog/decoupling-capacitor-placement-guidelines-pcb-design/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521225" y="1541350"/>
            <a:ext cx="46263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Capacitors store electric charge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Useful for stabilizing voltages on a circuit board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Bulk capacitors supply current when supply is inadequate</a:t>
            </a:r>
            <a:endParaRPr sz="1800"/>
          </a:p>
          <a:p>
            <a: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Typically electrolytic</a:t>
            </a:r>
            <a:endParaRPr sz="1800"/>
          </a:p>
          <a:p>
            <a: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Supplies current for ~milliseconds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Decoupling capacitors provide </a:t>
            </a:r>
            <a:r>
              <a:rPr i="1" lang="en-US" sz="1800"/>
              <a:t>local</a:t>
            </a:r>
            <a:r>
              <a:rPr lang="en-US" sz="1800"/>
              <a:t> stability for rapidly changing loads (such as high-speed logic)</a:t>
            </a:r>
            <a:endParaRPr sz="1800"/>
          </a:p>
          <a:p>
            <a: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Typically tantalum/ceramic</a:t>
            </a:r>
            <a:endParaRPr sz="1800"/>
          </a:p>
          <a:p>
            <a: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Supplies current for ~microseconds/nanoseconds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98" name="Google Shape;9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450" y="1447800"/>
            <a:ext cx="3518076" cy="23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f6d815594_0_110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Quick Note: Capacitors</a:t>
            </a:r>
            <a:endParaRPr/>
          </a:p>
        </p:txBody>
      </p:sp>
      <p:sp>
        <p:nvSpPr>
          <p:cNvPr id="104" name="Google Shape;104;g32f6d815594_0_110"/>
          <p:cNvSpPr/>
          <p:nvPr/>
        </p:nvSpPr>
        <p:spPr>
          <a:xfrm>
            <a:off x="2746654" y="6113985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Tech Web &amp;  Egor Gurov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https://techweb.rohm.com/product/nowisee/7549/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https://www.researchgate.net/figure/Simple-ceramic-capacitor-model_fig2_335195168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32f6d815594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955" y="4294688"/>
            <a:ext cx="31623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2f6d815594_0_110"/>
          <p:cNvSpPr txBox="1"/>
          <p:nvPr>
            <p:ph idx="1" type="body"/>
          </p:nvPr>
        </p:nvSpPr>
        <p:spPr>
          <a:xfrm>
            <a:off x="521225" y="1541350"/>
            <a:ext cx="50952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Capacitors</a:t>
            </a:r>
            <a:r>
              <a:rPr lang="en-US" sz="1800"/>
              <a:t> are not ideal!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Equivalent</a:t>
            </a:r>
            <a:r>
              <a:rPr lang="en-US" sz="1800"/>
              <a:t> Series Resistance (ESR)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Equivalent</a:t>
            </a:r>
            <a:r>
              <a:rPr lang="en-US" sz="1800"/>
              <a:t> Series Inductance (ESL)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Equivalent</a:t>
            </a:r>
            <a:r>
              <a:rPr lang="en-US" sz="1800"/>
              <a:t> Parallel Resistance (EPR)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Due to ESL, capacitors can </a:t>
            </a:r>
            <a:r>
              <a:rPr i="1" lang="en-US" sz="1800"/>
              <a:t>self resonate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Beyond the resonance frequency, capacitors will act like inductors!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 maximize decoupling performance, </a:t>
            </a:r>
            <a:r>
              <a:rPr i="1" lang="en-US" sz="1800"/>
              <a:t>multiple capacitors of various values </a:t>
            </a:r>
            <a:r>
              <a:rPr lang="en-US" sz="1800"/>
              <a:t>are often connected in parallel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100nF + 1uF + 10uF, for example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you’re not too concerned about high frequencies on your board (~MHz), just use a single </a:t>
            </a:r>
            <a:r>
              <a:rPr lang="en-US" sz="1800"/>
              <a:t>decoupling</a:t>
            </a:r>
            <a:r>
              <a:rPr lang="en-US" sz="1800"/>
              <a:t> capacitor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</a:t>
            </a:r>
            <a:r>
              <a:rPr i="1" lang="en-US" sz="1800"/>
              <a:t>very</a:t>
            </a:r>
            <a:r>
              <a:rPr lang="en-US" sz="1800"/>
              <a:t> high frequencies are of concern (MHz-GHz), use multiple </a:t>
            </a:r>
            <a:r>
              <a:rPr lang="en-US" sz="1800"/>
              <a:t>decoupling</a:t>
            </a:r>
            <a:r>
              <a:rPr lang="en-US" sz="1800"/>
              <a:t> capacitors.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107" name="Google Shape;107;g32f6d815594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530" y="1386063"/>
            <a:ext cx="2405146" cy="27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f6d815594_0_3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Printed Circuit Boards (PCBs)</a:t>
            </a:r>
            <a:endParaRPr/>
          </a:p>
        </p:txBody>
      </p:sp>
      <p:sp>
        <p:nvSpPr>
          <p:cNvPr id="113" name="Google Shape;113;g32f6d815594_0_3"/>
          <p:cNvSpPr/>
          <p:nvPr/>
        </p:nvSpPr>
        <p:spPr>
          <a:xfrm>
            <a:off x="2848429" y="6116310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Circuit basics &amp; Sierra circuits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https://www.circuitbasics.com/make-custom-pcb/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https://www.protoexpress.com/blog/10-best-pcb-layout-design-tools-recommended-by-pcb-designers/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2f6d815594_0_3"/>
          <p:cNvSpPr txBox="1"/>
          <p:nvPr>
            <p:ph idx="1" type="body"/>
          </p:nvPr>
        </p:nvSpPr>
        <p:spPr>
          <a:xfrm>
            <a:off x="521230" y="1541354"/>
            <a:ext cx="44187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Stack of conductive and nonconductive layers used to connect electrical components in a circuit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Used in nearly all electronics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Components are soldered to the PCB on one or both sides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Cheap to produce and can be rapidly manufactured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115" name="Google Shape;115;g32f6d81559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930" y="1351200"/>
            <a:ext cx="3899270" cy="203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f6d815594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930" y="3504835"/>
            <a:ext cx="3899269" cy="229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ca90067ab_0_38"/>
          <p:cNvSpPr/>
          <p:nvPr/>
        </p:nvSpPr>
        <p:spPr>
          <a:xfrm>
            <a:off x="2848429" y="6065585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fca90067ab_0_38"/>
          <p:cNvSpPr txBox="1"/>
          <p:nvPr>
            <p:ph idx="1" type="body"/>
          </p:nvPr>
        </p:nvSpPr>
        <p:spPr>
          <a:xfrm>
            <a:off x="521225" y="1541350"/>
            <a:ext cx="41280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PCBs are the industry standard for connecting electronics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Superior performance when compared to perfboards or breadboards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Easy to assemble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Relatively cheap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Durable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Occupy minimal space</a:t>
            </a:r>
            <a:endParaRPr sz="1800"/>
          </a:p>
        </p:txBody>
      </p:sp>
      <p:sp>
        <p:nvSpPr>
          <p:cNvPr id="123" name="Google Shape;123;g2fca90067ab_0_38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use PCBs?</a:t>
            </a:r>
            <a:endParaRPr/>
          </a:p>
        </p:txBody>
      </p:sp>
      <p:pic>
        <p:nvPicPr>
          <p:cNvPr id="124" name="Google Shape;124;g2fca90067ab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225" y="1320775"/>
            <a:ext cx="4189975" cy="201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fca90067ab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6438" y="3489366"/>
            <a:ext cx="4155549" cy="242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ca90067ab_0_0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PCB Composition</a:t>
            </a:r>
            <a:endParaRPr/>
          </a:p>
        </p:txBody>
      </p:sp>
      <p:pic>
        <p:nvPicPr>
          <p:cNvPr id="131" name="Google Shape;131;g2fca90067a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375" y="1176125"/>
            <a:ext cx="4375651" cy="25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fca90067a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5000" y="4745675"/>
            <a:ext cx="5340024" cy="1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fca90067ab_0_0"/>
          <p:cNvSpPr txBox="1"/>
          <p:nvPr>
            <p:ph idx="1" type="body"/>
          </p:nvPr>
        </p:nvSpPr>
        <p:spPr>
          <a:xfrm>
            <a:off x="521225" y="1541350"/>
            <a:ext cx="42090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PCBs consist of many layers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substrate provides mechanical support and structure. Typically made of FR-4 (flame-retardant fiberglass)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Copper layers electrically connect components and provides cooling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Solder masks shield and insulate the copper layer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Silkscreens are used to print symbols/text on the board surface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34" name="Google Shape;134;g2fca90067ab_0_0"/>
          <p:cNvSpPr/>
          <p:nvPr/>
        </p:nvSpPr>
        <p:spPr>
          <a:xfrm>
            <a:off x="2848429" y="6116310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Elecrow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https://www.elecrow.com/all-about-multilayer-pcbs-you-should-know-printed-circuit-board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ca90067ab_0_6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Pads, Traces, Vias, and Through-Holes</a:t>
            </a:r>
            <a:endParaRPr/>
          </a:p>
        </p:txBody>
      </p:sp>
      <p:sp>
        <p:nvSpPr>
          <p:cNvPr id="140" name="Google Shape;140;g2fca90067ab_0_6"/>
          <p:cNvSpPr/>
          <p:nvPr/>
        </p:nvSpPr>
        <p:spPr>
          <a:xfrm>
            <a:off x="2848429" y="6116310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Sierra Circuits &amp; ankecircuit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https://www.protoexpress.com/blog/what-is-pad-pcb-design-development/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https://www.ankecircuit.com/news/the-classification-and-function-of-holes-on-pcb/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fca90067ab_0_6"/>
          <p:cNvSpPr txBox="1"/>
          <p:nvPr>
            <p:ph idx="1" type="body"/>
          </p:nvPr>
        </p:nvSpPr>
        <p:spPr>
          <a:xfrm>
            <a:off x="521230" y="1541354"/>
            <a:ext cx="44187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Pads are used to solder components (holes in the solder mask)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Traces electrically connect components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Vias electrically connect different </a:t>
            </a:r>
            <a:r>
              <a:rPr i="1" lang="en-US" sz="1800"/>
              <a:t>layers</a:t>
            </a:r>
            <a:endParaRPr i="1"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Through-holes pass through the entire board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Plated through-holes (PTHs) are plated and non-plated through-holes (NPTHs) are not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two-layer boards, vias and PTHs are very similar, however vias are typically smaller and covered by the solder mask layer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142" name="Google Shape;142;g2fca90067ab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9300" y="4513825"/>
            <a:ext cx="4125725" cy="1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ca90067a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300" y="1475185"/>
            <a:ext cx="4041075" cy="288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fca90067a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8449" y="2777200"/>
            <a:ext cx="2146574" cy="18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fca90067ab_0_12"/>
          <p:cNvPicPr preferRelativeResize="0"/>
          <p:nvPr/>
        </p:nvPicPr>
        <p:blipFill rotWithShape="1">
          <a:blip r:embed="rId4">
            <a:alphaModFix/>
          </a:blip>
          <a:srcRect b="0" l="0" r="5455" t="0"/>
          <a:stretch/>
        </p:blipFill>
        <p:spPr>
          <a:xfrm>
            <a:off x="4571999" y="2547238"/>
            <a:ext cx="2273700" cy="22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fca90067ab_0_12"/>
          <p:cNvSpPr/>
          <p:nvPr/>
        </p:nvSpPr>
        <p:spPr>
          <a:xfrm>
            <a:off x="2848429" y="6065585"/>
            <a:ext cx="6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credit: Wikimedia commons, sierra circuits, &amp; morepcb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https://en.wikipedia.org/wiki/Integrated_circuit_packaging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https://www.protoexpress.com/kb/how-to-add-and-identify-pin-1-marking-in-your-pcbs/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https://morepcb.com/pcb-footprint/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fca90067ab_0_12"/>
          <p:cNvSpPr txBox="1"/>
          <p:nvPr>
            <p:ph idx="1" type="body"/>
          </p:nvPr>
        </p:nvSpPr>
        <p:spPr>
          <a:xfrm>
            <a:off x="521225" y="1541350"/>
            <a:ext cx="41280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ICs are housed in a “package”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Packages can be surface mount or through-hole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package has a unique footprint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Footprints are the arrangement of pads/through-holes used to attach and electrically connect a component to a PCB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pattern of pads on the PCB matches the pattern of leads on the package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Pin 1 is identified on the package with a dot, line, or beveled edge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Pin 1 is identified on the footprint with a dot, line, or arrow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152" name="Google Shape;152;g2fca90067ab_0_12"/>
          <p:cNvPicPr preferRelativeResize="0"/>
          <p:nvPr/>
        </p:nvPicPr>
        <p:blipFill rotWithShape="1">
          <a:blip r:embed="rId5">
            <a:alphaModFix/>
          </a:blip>
          <a:srcRect b="6492" l="0" r="0" t="5632"/>
          <a:stretch/>
        </p:blipFill>
        <p:spPr>
          <a:xfrm>
            <a:off x="5621925" y="1241425"/>
            <a:ext cx="2812800" cy="1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fca90067ab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6610" y="4475615"/>
            <a:ext cx="2978801" cy="16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ca90067ab_0_12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Device Packages and Footprints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f6d815594_0_93"/>
          <p:cNvSpPr txBox="1"/>
          <p:nvPr>
            <p:ph idx="1" type="body"/>
          </p:nvPr>
        </p:nvSpPr>
        <p:spPr>
          <a:xfrm>
            <a:off x="521225" y="1541350"/>
            <a:ext cx="41280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Today we will begin work on the power supply PCB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Please use the provided schematic to ensure functionality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You are free to design the PCB however you like, although we</a:t>
            </a:r>
            <a:r>
              <a:rPr b="1" lang="en-US" sz="1800"/>
              <a:t> strongly </a:t>
            </a:r>
            <a:r>
              <a:rPr lang="en-US" sz="1800"/>
              <a:t>recommend using the same board width &amp; header placements as the example board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you would like to add additional components (fuse, LEDs, additional headers, etc.) please talk to us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We likely cannot provide parts </a:t>
            </a:r>
            <a:r>
              <a:rPr lang="en-US" sz="1800"/>
              <a:t>unique</a:t>
            </a:r>
            <a:r>
              <a:rPr lang="en-US" sz="1800"/>
              <a:t> to your board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60" name="Google Shape;160;g32f6d815594_0_93"/>
          <p:cNvSpPr txBox="1"/>
          <p:nvPr>
            <p:ph type="title"/>
          </p:nvPr>
        </p:nvSpPr>
        <p:spPr>
          <a:xfrm>
            <a:off x="1447800" y="514350"/>
            <a:ext cx="742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Overview (Power Supply)</a:t>
            </a:r>
            <a:endParaRPr/>
          </a:p>
        </p:txBody>
      </p:sp>
      <p:pic>
        <p:nvPicPr>
          <p:cNvPr id="161" name="Google Shape;161;g32f6d815594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575" y="3891425"/>
            <a:ext cx="3931926" cy="28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2f6d815594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575" y="1280300"/>
            <a:ext cx="3931925" cy="30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2020-08-20T17:10:55Z</dcterms:created>
  <dc:creator>Trent Bennett</dc:creator>
</cp:coreProperties>
</file>